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41"/>
  </p:notesMasterIdLst>
  <p:sldIdLst>
    <p:sldId id="256" r:id="rId4"/>
    <p:sldId id="779" r:id="rId5"/>
    <p:sldId id="812" r:id="rId6"/>
    <p:sldId id="813" r:id="rId7"/>
    <p:sldId id="814" r:id="rId8"/>
    <p:sldId id="815" r:id="rId9"/>
    <p:sldId id="848" r:id="rId10"/>
    <p:sldId id="817" r:id="rId11"/>
    <p:sldId id="818" r:id="rId12"/>
    <p:sldId id="816" r:id="rId13"/>
    <p:sldId id="819" r:id="rId14"/>
    <p:sldId id="820" r:id="rId15"/>
    <p:sldId id="821" r:id="rId16"/>
    <p:sldId id="785" r:id="rId17"/>
    <p:sldId id="827" r:id="rId18"/>
    <p:sldId id="822" r:id="rId19"/>
    <p:sldId id="823" r:id="rId20"/>
    <p:sldId id="825" r:id="rId21"/>
    <p:sldId id="826" r:id="rId22"/>
    <p:sldId id="824" r:id="rId23"/>
    <p:sldId id="828" r:id="rId24"/>
    <p:sldId id="829" r:id="rId25"/>
    <p:sldId id="830" r:id="rId26"/>
    <p:sldId id="831" r:id="rId27"/>
    <p:sldId id="837" r:id="rId28"/>
    <p:sldId id="838" r:id="rId29"/>
    <p:sldId id="845" r:id="rId30"/>
    <p:sldId id="839" r:id="rId31"/>
    <p:sldId id="840" r:id="rId32"/>
    <p:sldId id="841" r:id="rId33"/>
    <p:sldId id="842" r:id="rId34"/>
    <p:sldId id="843" r:id="rId35"/>
    <p:sldId id="834" r:id="rId36"/>
    <p:sldId id="844" r:id="rId37"/>
    <p:sldId id="846" r:id="rId38"/>
    <p:sldId id="847" r:id="rId39"/>
    <p:sldId id="811" r:id="rId40"/>
  </p:sldIdLst>
  <p:sldSz cx="12192000" cy="6858000"/>
  <p:notesSz cx="6858000" cy="9144000"/>
  <p:embeddedFontLst>
    <p:embeddedFont>
      <p:font typeface="Bookman Old Style" panose="02050604050505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Gill Sans MT" panose="020B0502020104020203" pitchFamily="34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0909" autoAdjust="0"/>
  </p:normalViewPr>
  <p:slideViewPr>
    <p:cSldViewPr>
      <p:cViewPr varScale="1">
        <p:scale>
          <a:sx n="58" d="100"/>
          <a:sy n="58" d="100"/>
        </p:scale>
        <p:origin x="93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7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4/16/2023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6:   </a:t>
            </a:r>
            <a:r>
              <a:rPr lang="en-US" sz="2800" i="1" dirty="0"/>
              <a:t>Sorting, and more on recurrences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223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DBE9-9A9D-4571-A6C4-CCE48C4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invariants for </a:t>
            </a:r>
            <a:r>
              <a:rPr lang="en-US" dirty="0" err="1"/>
              <a:t>selection_sort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Loop invariant:   after k iterations, </a:t>
                </a:r>
              </a:p>
              <a:p>
                <a:pPr lvl="1"/>
                <a:r>
                  <a:rPr lang="en-US" dirty="0"/>
                  <a:t>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are sorted,  and are smaller than all the remainder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barrier_id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in the code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If this statement holds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then after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iterations, we will get a sorted array</a:t>
                </a:r>
              </a:p>
              <a:p>
                <a:pPr lvl="1"/>
                <a:r>
                  <a:rPr lang="en-US" dirty="0"/>
                  <a:t>as by the loop invariant, the first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numbers are sorted, and the last one is the largest, meaning that 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are sorted.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0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1B04-AC57-4C95-99B0-0E9EAFB3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Base case: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loop invariant holds trivially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Inductive step: </a:t>
                </a:r>
              </a:p>
              <a:p>
                <a:pPr lvl="1"/>
                <a:r>
                  <a:rPr lang="en-US" dirty="0"/>
                  <a:t>if it holds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we identify the smallest from the remainder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numbers, which must be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smallest of the original array</a:t>
                </a:r>
              </a:p>
              <a:p>
                <a:pPr lvl="1"/>
                <a:r>
                  <a:rPr lang="en-US" dirty="0"/>
                  <a:t>so after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iteration, the loop invariant holds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Thus the algorithm is correct in the end</a:t>
                </a:r>
              </a:p>
              <a:p>
                <a:pPr lvl="1"/>
                <a:r>
                  <a:rPr lang="en-US" dirty="0"/>
                  <a:t>i.e., it returns sorted array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5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E59A-CA6B-493C-A963-DC0A7003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Essentially nested for loops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endParaRPr lang="en-US" b="0" dirty="0"/>
              </a:p>
              <a:p>
                <a:pPr marL="274638" lvl="1" indent="0">
                  <a:buNone/>
                </a:pPr>
                <a:r>
                  <a:rPr lang="en-US" b="0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90800"/>
            <a:ext cx="9448800" cy="990600"/>
          </a:xfrm>
        </p:spPr>
        <p:txBody>
          <a:bodyPr/>
          <a:lstStyle/>
          <a:p>
            <a:pPr algn="ctr"/>
            <a:r>
              <a:rPr lang="en-US" dirty="0"/>
              <a:t>Part B: A more efficient sorting algorithm: </a:t>
            </a:r>
            <a:br>
              <a:rPr lang="en-US" dirty="0"/>
            </a:br>
            <a:r>
              <a:rPr lang="en-US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74B6-5F49-405C-A150-1FE9521E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D7CB-A0FC-4A08-960C-93E46FB6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faster sorting algorithm</a:t>
            </a:r>
          </a:p>
          <a:p>
            <a:pPr lvl="1"/>
            <a:r>
              <a:rPr lang="en-US" dirty="0"/>
              <a:t>has the </a:t>
            </a:r>
            <a:r>
              <a:rPr lang="en-US" dirty="0">
                <a:solidFill>
                  <a:srgbClr val="700000"/>
                </a:solidFill>
              </a:rPr>
              <a:t>optimal</a:t>
            </a:r>
            <a:r>
              <a:rPr lang="en-US" dirty="0"/>
              <a:t> worst-case time complexity under the so-called comparison model. </a:t>
            </a:r>
          </a:p>
          <a:p>
            <a:pPr lvl="1"/>
            <a:endParaRPr lang="en-US" dirty="0"/>
          </a:p>
          <a:p>
            <a:r>
              <a:rPr lang="en-US" dirty="0"/>
              <a:t>Use an idea called</a:t>
            </a:r>
          </a:p>
          <a:p>
            <a:pPr lvl="1"/>
            <a:r>
              <a:rPr lang="en-US" dirty="0">
                <a:solidFill>
                  <a:srgbClr val="700000"/>
                </a:solidFill>
              </a:rPr>
              <a:t>divide-and-conquer</a:t>
            </a:r>
            <a:r>
              <a:rPr lang="en-US" dirty="0"/>
              <a:t> to solve problems, which naturally leads to recursive algorithms. </a:t>
            </a:r>
          </a:p>
        </p:txBody>
      </p:sp>
    </p:spTree>
    <p:extLst>
      <p:ext uri="{BB962C8B-B14F-4D97-AF65-F5344CB8AC3E}">
        <p14:creationId xmlns:p14="http://schemas.microsoft.com/office/powerpoint/2010/main" val="22916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BB10-43F8-4968-BD4E-FC1AFB69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261-4CA0-431E-8C1D-03A00C6403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divide-and-conquer paradigm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2F189E-DC14-413E-955C-C1554D88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58674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61FC6E19-2FAC-40C2-9C53-9847D660ED5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905000"/>
            <a:ext cx="6477000" cy="1905000"/>
            <a:chOff x="720" y="1056"/>
            <a:chExt cx="4080" cy="1200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94CF4ED-2337-40FB-A6BE-05CE7B45A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056"/>
              <a:ext cx="0" cy="6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1725DA-FFDD-422E-8857-EE1C355F5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A494A2-FFB1-457F-A053-5ACE9A265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790F813F-A0E6-4F9E-867A-8C24E997F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CDA047E2-FD3D-4B4D-BFF0-E9703B5FA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3D3B8C78-16DD-434C-97AE-EFB9DCBE6D4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886200"/>
            <a:ext cx="6553200" cy="1066800"/>
            <a:chOff x="720" y="2304"/>
            <a:chExt cx="4128" cy="672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3D1F54A-F80A-411C-8BB9-E825F30B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488AD63E-26E8-44C5-B943-714C9ACB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1137955-071D-4373-B735-37570ECD5A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D856B9F-A4BC-4C9D-AB2A-4B8313DA5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26128B5D-59EA-430E-9C02-52DD67B7F5D2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029200"/>
            <a:ext cx="5867400" cy="990600"/>
            <a:chOff x="912" y="3024"/>
            <a:chExt cx="3696" cy="624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3CBA2B52-C430-4AA9-B598-42E36B7B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12"/>
              <a:ext cx="3696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C3E130C6-F937-4467-A9AE-AD3149A09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6FA1E555-35E4-48C7-B327-8EB47A3616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>
            <a:extLst>
              <a:ext uri="{FF2B5EF4-FFF2-40B4-BE49-F238E27FC236}">
                <a16:creationId xmlns:a16="http://schemas.microsoft.com/office/drawing/2014/main" id="{C385ECCE-8432-4DDB-BFAA-638BD2ABA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1" y="2605089"/>
            <a:ext cx="1311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Divide</a:t>
            </a:r>
            <a:endParaRPr lang="en-US" altLang="en-US" sz="1600" dirty="0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2F98921-1E96-4C2B-BE4F-AD5F36062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4967289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Conquer</a:t>
            </a:r>
            <a:endParaRPr lang="en-US" altLang="en-US" sz="1600" dirty="0"/>
          </a:p>
        </p:txBody>
      </p: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7334032-6B11-4369-81F7-2F4D08F30D6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840164"/>
            <a:ext cx="1524000" cy="579437"/>
            <a:chOff x="192" y="2275"/>
            <a:chExt cx="960" cy="365"/>
          </a:xfrm>
        </p:grpSpPr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EB9F58BC-FD48-43AA-81D5-1FEA00F72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9232C647-C1AB-44CF-A5EC-6BD523CC4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7B451E-3B3A-46F3-A89C-4EC9ED097B7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906964"/>
            <a:ext cx="1524000" cy="579437"/>
            <a:chOff x="192" y="2275"/>
            <a:chExt cx="960" cy="365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7B5DAAB8-F609-49CE-90F1-16934C50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75D50F5E-AE8B-4A19-98AB-4DD8C25CC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0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230208" presetClass="entr" presetSubtype="5536576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MergeSort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ℓ,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dirty="0"/>
                  <a:t>) sorts the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altLang="en-US" dirty="0"/>
              </a:p>
              <a:p>
                <a:endParaRPr lang="en-US" sz="1000" dirty="0"/>
              </a:p>
              <a:p>
                <a:r>
                  <a:rPr lang="en-US" dirty="0"/>
                  <a:t>Input:   an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  a new sorted array</a:t>
                </a:r>
              </a:p>
              <a:p>
                <a:r>
                  <a:rPr lang="en-US" dirty="0"/>
                  <a:t>Call:    </a:t>
                </a:r>
                <a:r>
                  <a:rPr lang="en-US" dirty="0" err="1"/>
                  <a:t>MergeSort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blipFill>
                <a:blip r:embed="rId3"/>
                <a:stretch>
                  <a:fillRect l="-576" t="-2571" b="-71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469EA8-7F7B-4BD5-A27E-AFF28EC22EA6}"/>
              </a:ext>
            </a:extLst>
          </p:cNvPr>
          <p:cNvSpPr/>
          <p:nvPr/>
        </p:nvSpPr>
        <p:spPr>
          <a:xfrm>
            <a:off x="7491248" y="15240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recursive calls!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961B-821E-42DE-93AC-F9022854B209}"/>
              </a:ext>
            </a:extLst>
          </p:cNvPr>
          <p:cNvSpPr/>
          <p:nvPr/>
        </p:nvSpPr>
        <p:spPr>
          <a:xfrm>
            <a:off x="7499131" y="30861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NOT in-place sorting!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blipFill>
                <a:blip r:embed="rId4"/>
                <a:stretch>
                  <a:fillRect l="-1594" t="-101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3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4068-04CF-4D3E-80A8-9369E68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B1EB4-E84F-46BC-B7E2-B5A49A9525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for a recursive algorithm:</a:t>
            </a:r>
          </a:p>
          <a:p>
            <a:pPr lvl="1"/>
            <a:r>
              <a:rPr lang="en-US" dirty="0"/>
              <a:t>(1) Make sure algorithm works in the base case.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(2) Check that all recursive calls are on smaller problems, and that it terminates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(3) Assuming that the recursive calls work, does the whole algorithm work?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6B7B-B4B5-4504-84BF-4EC5302F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(1) Base case: </a:t>
                </a:r>
              </a:p>
              <a:p>
                <a:pPr lvl="1"/>
                <a:r>
                  <a:rPr lang="en-US" dirty="0"/>
                  <a:t>Portion of array to be inspected is of size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Obviously already sorted!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(2) Work on smaller subproblems? Terminate? </a:t>
                </a:r>
              </a:p>
              <a:p>
                <a:pPr lvl="1"/>
                <a:r>
                  <a:rPr lang="en-US" dirty="0"/>
                  <a:t>Yes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(3) If recursive calls return correct output, does the entire algorithm works ?</a:t>
                </a:r>
              </a:p>
              <a:p>
                <a:pPr lvl="1"/>
                <a:r>
                  <a:rPr lang="en-US" dirty="0"/>
                  <a:t>Yes, as long as </a:t>
                </a:r>
                <a:r>
                  <a:rPr lang="en-US" dirty="0">
                    <a:solidFill>
                      <a:srgbClr val="700000"/>
                    </a:solidFill>
                  </a:rPr>
                  <a:t>Merge</a:t>
                </a:r>
                <a:r>
                  <a:rPr lang="en-US" dirty="0"/>
                  <a:t> (B, C) is correct.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4781-9569-4BCE-B3A3-2C8EB0F996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Binary search operation in an array</a:t>
            </a:r>
          </a:p>
          <a:p>
            <a:pPr lvl="1"/>
            <a:r>
              <a:rPr lang="en-US" dirty="0"/>
              <a:t>Require that the array is already </a:t>
            </a:r>
            <a:r>
              <a:rPr lang="en-US" dirty="0">
                <a:solidFill>
                  <a:srgbClr val="700000"/>
                </a:solidFill>
              </a:rPr>
              <a:t>sorted</a:t>
            </a:r>
            <a:r>
              <a:rPr lang="en-US" dirty="0"/>
              <a:t>! </a:t>
            </a:r>
          </a:p>
          <a:p>
            <a:pPr lvl="1"/>
            <a:endParaRPr lang="en-US" dirty="0"/>
          </a:p>
          <a:p>
            <a:r>
              <a:rPr lang="en-US" dirty="0"/>
              <a:t>Today: the sorting problem  </a:t>
            </a:r>
          </a:p>
          <a:p>
            <a:pPr lvl="1"/>
            <a:r>
              <a:rPr lang="en-US" dirty="0"/>
              <a:t>Input:   given an arbitrary array of numbers</a:t>
            </a:r>
          </a:p>
          <a:p>
            <a:pPr lvl="1"/>
            <a:r>
              <a:rPr lang="en-US" dirty="0"/>
              <a:t>Output:  convert them into an array where all elements are either in non-decreasing or non-increasing order. </a:t>
            </a:r>
          </a:p>
          <a:p>
            <a:pPr lvl="2"/>
            <a:r>
              <a:rPr lang="en-US" dirty="0"/>
              <a:t>from now on, unless otherwise specified, in this class, we will assume a sorted array is in non-decreasing order. </a:t>
            </a:r>
          </a:p>
        </p:txBody>
      </p:sp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35E3-EF8D-4D76-BF1B-3661530A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Conquer:  Merge(B, C)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7E3636-5461-4BD8-A405-EE23A7E3EB98}"/>
              </a:ext>
            </a:extLst>
          </p:cNvPr>
          <p:cNvSpPr txBox="1">
            <a:spLocks/>
          </p:cNvSpPr>
          <p:nvPr/>
        </p:nvSpPr>
        <p:spPr bwMode="auto">
          <a:xfrm>
            <a:off x="1981200" y="1342231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Given two sorted arrays B and C</a:t>
            </a:r>
          </a:p>
          <a:p>
            <a:r>
              <a:rPr lang="en-US" dirty="0"/>
              <a:t>Output: Merge into a single sorted array 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2462E7E-401C-4EE1-9BC3-783F0D288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71800"/>
            <a:ext cx="533400" cy="1615827"/>
          </a:xfrm>
          <a:prstGeom prst="rect">
            <a:avLst/>
          </a:prstGeom>
          <a:solidFill>
            <a:srgbClr val="FAC5CF">
              <a:alpha val="42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16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10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8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4451EC7-079C-469D-B8F4-77FAB1AFA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971800"/>
            <a:ext cx="533400" cy="1615827"/>
          </a:xfrm>
          <a:prstGeom prst="rect">
            <a:avLst/>
          </a:prstGeom>
          <a:solidFill>
            <a:srgbClr val="FAC5CF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7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5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4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2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CC0851D7-A126-43D0-845F-612FE1592413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876800"/>
            <a:ext cx="2362200" cy="0"/>
            <a:chOff x="144" y="2496"/>
            <a:chExt cx="1488" cy="0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262D5F8F-8CB0-49C3-8D44-170321BCB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A6B2F8F-38F4-4F75-AD4F-8D7057D80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F07BB580-EA7A-4AF6-8792-E55267C3A5F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86200"/>
            <a:ext cx="3962400" cy="990600"/>
            <a:chOff x="144" y="1872"/>
            <a:chExt cx="2496" cy="624"/>
          </a:xfrm>
        </p:grpSpPr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566BD003-8CE9-4D51-BBDB-EAF6E2E0A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C2EB47DC-2D1A-4E17-B8BA-171F80F04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8CFACF0-96A3-4798-B04E-FF74192FA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38">
            <a:extLst>
              <a:ext uri="{FF2B5EF4-FFF2-40B4-BE49-F238E27FC236}">
                <a16:creationId xmlns:a16="http://schemas.microsoft.com/office/drawing/2014/main" id="{47D9BDA9-3219-4137-A3A8-E0A6AF4A5DA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7086600" cy="1589088"/>
            <a:chOff x="144" y="1200"/>
            <a:chExt cx="4464" cy="1001"/>
          </a:xfrm>
        </p:grpSpPr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0EC88742-00F2-44B6-B1D1-3A75FA2B7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20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2   3   4    5   7   8   10  16          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A9AB1226-F2C2-490E-B10E-B3E85596C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02A12C19-F8AA-4026-8C6A-5470A8281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04D7DB42-1FB4-4324-A8D2-E5C1FB74A53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038604"/>
            <a:ext cx="6781800" cy="369888"/>
            <a:chOff x="144" y="1968"/>
            <a:chExt cx="4272" cy="233"/>
          </a:xfrm>
        </p:grpSpPr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9A669D98-FB80-4EE5-A311-1790CB58F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</a:t>
              </a: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6C178C73-6108-46E7-9CF9-ED8A48AB8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663EF4AD-8490-4AF0-A907-DDB24EED6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FECEE68-130D-4200-9EB2-222897490C9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733802"/>
            <a:ext cx="6781800" cy="674688"/>
            <a:chOff x="144" y="1776"/>
            <a:chExt cx="4272" cy="425"/>
          </a:xfrm>
        </p:grpSpPr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318561B0-EEAF-4975-B5E1-E507705DB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</a:t>
              </a: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43C89684-5E67-4470-A862-90DD158FD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C45919D7-22DB-44ED-BA91-24715DA13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77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9">
            <a:extLst>
              <a:ext uri="{FF2B5EF4-FFF2-40B4-BE49-F238E27FC236}">
                <a16:creationId xmlns:a16="http://schemas.microsoft.com/office/drawing/2014/main" id="{EF74D3EF-BB51-4C22-AC63-DAFA1E475E7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200401"/>
            <a:ext cx="6781800" cy="1208088"/>
            <a:chOff x="144" y="1440"/>
            <a:chExt cx="4272" cy="761"/>
          </a:xfrm>
        </p:grpSpPr>
        <p:sp>
          <p:nvSpPr>
            <p:cNvPr id="27" name="Text Box 30">
              <a:extLst>
                <a:ext uri="{FF2B5EF4-FFF2-40B4-BE49-F238E27FC236}">
                  <a16:creationId xmlns:a16="http://schemas.microsoft.com/office/drawing/2014/main" id="{A5A86F1B-E258-40FC-9CAD-D25396E1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       </a:t>
              </a: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FDDA2459-005C-442A-82F7-D60342DD9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8CEF2331-10A8-42CC-A382-C1D89D21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44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9AE79C19-214E-466A-B5E3-B26DC5ECC45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6781800" cy="1589088"/>
            <a:chOff x="144" y="1200"/>
            <a:chExt cx="4272" cy="1001"/>
          </a:xfrm>
        </p:grpSpPr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3EFFFC6F-353A-4544-951E-5A444E12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       </a:t>
              </a:r>
            </a:p>
          </p:txBody>
        </p: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5D031119-714D-4A87-83EC-6588B7EFC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7">
              <a:extLst>
                <a:ext uri="{FF2B5EF4-FFF2-40B4-BE49-F238E27FC236}">
                  <a16:creationId xmlns:a16="http://schemas.microsoft.com/office/drawing/2014/main" id="{4B99620E-ABEB-4F9D-8528-4D4A305AA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2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991C-8FD2-49B9-9712-BE037FCB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B, C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  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:r>
                  <a:rPr lang="en-US" altLang="en-US" dirty="0" err="1"/>
                  <a:t>init</a:t>
                </a:r>
                <a:r>
                  <a:rPr lang="en-US" altLang="en-US" dirty="0"/>
                  <a:t> 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en-US" dirty="0"/>
                  <a:t>); 	</a:t>
                </a:r>
                <a:r>
                  <a:rPr lang="en-US" altLang="en-US" sz="2200" i="1" dirty="0"/>
                  <a:t>//initialize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sz="2200" i="1" dirty="0"/>
                  <a:t> to be an array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en-US" sz="2200" i="1" dirty="0"/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 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None/>
                </a:pPr>
                <a:r>
                  <a:rPr lang="en-US" altLang="en-US" dirty="0"/>
                  <a:t>	for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++)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{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</a:t>
                </a:r>
                <a:r>
                  <a:rPr lang="en-US" altLang="en-US" dirty="0"/>
                  <a:t>if 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</a:t>
                </a:r>
                <a:r>
                  <a:rPr lang="en-US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</a:t>
                </a:r>
                <a:r>
                  <a:rPr lang="en-US" altLang="en-US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	else </a:t>
                </a:r>
              </a:p>
              <a:p>
                <a:pPr lvl="1">
                  <a:buNone/>
                </a:pPr>
                <a:r>
                  <a:rPr lang="en-US" altLang="en-US" dirty="0"/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  <a:latin typeface="Cambria Math" panose="02040503050406030204" pitchFamily="18" charset="0"/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}			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return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blipFill>
                <a:blip r:embed="rId2"/>
                <a:stretch>
                  <a:fillRect l="-1182" t="-885" b="-1659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5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C1FC-975E-425C-A0C6-FC72CA3B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</p:spPr>
            <p:txBody>
              <a:bodyPr/>
              <a:lstStyle/>
              <a:p>
                <a:r>
                  <a:rPr lang="en-US" dirty="0"/>
                  <a:t>First:  worst case time complexity for Merge(B, C)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𝑚𝑒𝑟𝑔𝑒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  <a:blipFill>
                <a:blip r:embed="rId2"/>
                <a:stretch>
                  <a:fillRect l="-571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blipFill>
                <a:blip r:embed="rId3"/>
                <a:stretch>
                  <a:fillRect l="-2020" t="-1016" r="-113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the worst case time complexity of </a:t>
                </a:r>
                <a:r>
                  <a:rPr lang="en-US" dirty="0" err="1"/>
                  <a:t>MergeSort</a:t>
                </a:r>
                <a:r>
                  <a:rPr lang="en-US" dirty="0"/>
                  <a:t> performed on a subarray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blipFill>
                <a:blip r:embed="rId4"/>
                <a:stretch>
                  <a:fillRect t="-33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8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52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73DB-3BB3-415D-A116-F8850AC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DB45-851C-421B-BC27-976E93C058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way is via the following strategy: </a:t>
            </a:r>
          </a:p>
          <a:p>
            <a:pPr lvl="1"/>
            <a:r>
              <a:rPr lang="en-US" dirty="0"/>
              <a:t>1. “Unroll” several times to find a pattern.</a:t>
            </a:r>
          </a:p>
          <a:p>
            <a:pPr lvl="2"/>
            <a:endParaRPr lang="en-US" sz="600" dirty="0"/>
          </a:p>
          <a:p>
            <a:pPr lvl="1"/>
            <a:r>
              <a:rPr lang="en-US" dirty="0"/>
              <a:t>2. Write general formula for 𝑘</a:t>
            </a:r>
            <a:r>
              <a:rPr lang="en-US" dirty="0" err="1"/>
              <a:t>th</a:t>
            </a:r>
            <a:r>
              <a:rPr lang="en-US" dirty="0"/>
              <a:t> unroll.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3. Solve for # of unrolls needed to reach base case.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4. Plug this number into general formula.</a:t>
            </a:r>
          </a:p>
        </p:txBody>
      </p:sp>
    </p:spTree>
    <p:extLst>
      <p:ext uri="{BB962C8B-B14F-4D97-AF65-F5344CB8AC3E}">
        <p14:creationId xmlns:p14="http://schemas.microsoft.com/office/powerpoint/2010/main" val="60485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…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Terminates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0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5914-04FD-4F55-8E9E-8546282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sorting problem can be solved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worst-case time.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It has the </a:t>
                </a:r>
                <a:r>
                  <a:rPr lang="en-US" dirty="0">
                    <a:solidFill>
                      <a:srgbClr val="700000"/>
                    </a:solidFill>
                  </a:rPr>
                  <a:t>optimal</a:t>
                </a:r>
                <a:r>
                  <a:rPr lang="en-US" dirty="0"/>
                  <a:t> asymptotic time complexity</a:t>
                </a:r>
              </a:p>
              <a:p>
                <a:pPr lvl="1"/>
                <a:r>
                  <a:rPr lang="en-US" dirty="0"/>
                  <a:t>if we assume the so-called comparison model. </a:t>
                </a:r>
              </a:p>
              <a:p>
                <a:pPr lvl="1"/>
                <a:r>
                  <a:rPr lang="en-US" dirty="0"/>
                  <a:t>So under the comparison model, we </a:t>
                </a:r>
                <a:r>
                  <a:rPr lang="en-US" dirty="0">
                    <a:solidFill>
                      <a:srgbClr val="700000"/>
                    </a:solidFill>
                  </a:rPr>
                  <a:t>cannot</a:t>
                </a:r>
                <a:r>
                  <a:rPr lang="en-US" dirty="0"/>
                  <a:t> have an asymptotically faster algorithm than the merge sort.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This algorithm is not in-place. </a:t>
                </a:r>
              </a:p>
              <a:p>
                <a:pPr lvl="1"/>
                <a:r>
                  <a:rPr lang="en-US" dirty="0"/>
                  <a:t>in practice, quicksort tends to be rather popular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194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C:</a:t>
            </a:r>
            <a:br>
              <a:rPr lang="en-US" dirty="0"/>
            </a:br>
            <a:r>
              <a:rPr lang="en-US" dirty="0"/>
              <a:t>Three-way </a:t>
            </a:r>
            <a:r>
              <a:rPr lang="en-US" dirty="0" err="1"/>
              <a:t>MergeSort</a:t>
            </a:r>
            <a:r>
              <a:rPr lang="en-US" dirty="0"/>
              <a:t>, and </a:t>
            </a:r>
            <a:br>
              <a:rPr lang="en-US" dirty="0"/>
            </a:br>
            <a:r>
              <a:rPr lang="en-US" dirty="0"/>
              <a:t>more on solving recurrences</a:t>
            </a:r>
          </a:p>
        </p:txBody>
      </p:sp>
    </p:spTree>
    <p:extLst>
      <p:ext uri="{BB962C8B-B14F-4D97-AF65-F5344CB8AC3E}">
        <p14:creationId xmlns:p14="http://schemas.microsoft.com/office/powerpoint/2010/main" val="326658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572B-2873-48C5-A477-9CA99E86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r </a:t>
                </a:r>
                <a:r>
                  <a:rPr lang="en-US" altLang="en-US" dirty="0"/>
                  <a:t>)  // sorting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en-US" dirty="0"/>
              </a:p>
              <a:p>
                <a:pPr>
                  <a:buNone/>
                </a:pPr>
                <a:r>
                  <a:rPr lang="en-US" altLang="en-US" dirty="0"/>
                  <a:t>	   </a:t>
                </a:r>
                <a:r>
                  <a:rPr lang="en-US" altLang="en-US" sz="2400" dirty="0"/>
                  <a:t>if </a:t>
                </a:r>
                <a:r>
                  <a:rPr lang="en-US" altLang="en-US" sz="2400" i="1" dirty="0">
                    <a:solidFill>
                      <a:srgbClr val="0B1196"/>
                    </a:solidFill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sz="2400" dirty="0"/>
                  <a:t>  return; </a:t>
                </a:r>
              </a:p>
              <a:p>
                <a:pPr lvl="1">
                  <a:buNone/>
                </a:pPr>
                <a:r>
                  <a:rPr lang="en-US" altLang="en-US" dirty="0"/>
                  <a:t>   	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+2(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 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A2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A3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A1, A2, A3</a:t>
                </a:r>
                <a:r>
                  <a:rPr lang="en-US" altLang="en-US" dirty="0"/>
                  <a:t>);</a:t>
                </a:r>
              </a:p>
              <a:p>
                <a:endParaRPr lang="en-US" dirty="0"/>
              </a:p>
              <a:p>
                <a:pPr eaLnBrk="1" hangingPunct="1"/>
                <a:r>
                  <a:rPr lang="en-US" altLang="en-US" kern="0" dirty="0"/>
                  <a:t>Recurrence relation for </a:t>
                </a:r>
                <a:r>
                  <a:rPr lang="en-US" altLang="en-US" kern="0" dirty="0" err="1"/>
                  <a:t>MergeSort</a:t>
                </a:r>
                <a:r>
                  <a:rPr lang="en-US" altLang="en-US" kern="0" dirty="0"/>
                  <a:t>(A,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ℓ, 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kern="0" dirty="0"/>
                  <a:t>) when 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−ℓ+1=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kern="0" dirty="0"/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  <a:blipFill>
                <a:blip r:embed="rId2"/>
                <a:stretch>
                  <a:fillRect l="-1152" t="-1190" b="-36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78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many reasons why we want to solve the sorting problem</a:t>
            </a:r>
          </a:p>
          <a:p>
            <a:pPr lvl="1"/>
            <a:r>
              <a:rPr lang="en-US" dirty="0"/>
              <a:t>Given a list of tasks with different priority values, the CPU  may want to process them in decreasing order of priority</a:t>
            </a:r>
          </a:p>
          <a:p>
            <a:pPr lvl="1"/>
            <a:r>
              <a:rPr lang="en-US" dirty="0"/>
              <a:t>Sorting can also make other problems easy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, the search problem discussed last lecture,  </a:t>
            </a:r>
          </a:p>
          <a:p>
            <a:pPr lvl="2"/>
            <a:r>
              <a:rPr lang="en-US" dirty="0"/>
              <a:t>or more generally,  range search in multidimensional databases etc. </a:t>
            </a:r>
          </a:p>
          <a:p>
            <a:pPr lvl="2"/>
            <a:endParaRPr lang="en-US" dirty="0"/>
          </a:p>
          <a:p>
            <a:r>
              <a:rPr lang="en-US" dirty="0"/>
              <a:t>But we will just focus on the simplest version</a:t>
            </a:r>
          </a:p>
          <a:p>
            <a:pPr lvl="1"/>
            <a:r>
              <a:rPr lang="en-US" dirty="0"/>
              <a:t>where the input is just a list of real numbers stored in an array. </a:t>
            </a:r>
          </a:p>
        </p:txBody>
      </p:sp>
    </p:spTree>
    <p:extLst>
      <p:ext uri="{BB962C8B-B14F-4D97-AF65-F5344CB8AC3E}">
        <p14:creationId xmlns:p14="http://schemas.microsoft.com/office/powerpoint/2010/main" val="12654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967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b="0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17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D: </a:t>
            </a:r>
            <a:br>
              <a:rPr lang="en-US" dirty="0"/>
            </a:br>
            <a:r>
              <a:rPr lang="en-US" dirty="0"/>
              <a:t>The Movie problem revisited</a:t>
            </a:r>
          </a:p>
        </p:txBody>
      </p:sp>
    </p:spTree>
    <p:extLst>
      <p:ext uri="{BB962C8B-B14F-4D97-AF65-F5344CB8AC3E}">
        <p14:creationId xmlns:p14="http://schemas.microsoft.com/office/powerpoint/2010/main" val="43700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C29-3AE8-4183-BC98-A69DEDC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</p:spPr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  <a:blipFill>
                <a:blip r:embed="rId2"/>
                <a:stretch>
                  <a:fillRect l="-51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BFE2EB-D5A4-49CF-A1C7-2EF17A1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9F6B-8871-4804-B923-5D154318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</p:spPr>
            <p:txBody>
              <a:bodyPr/>
              <a:lstStyle/>
              <a:p>
                <a:r>
                  <a:rPr lang="en-US" dirty="0"/>
                  <a:t>Previously, </a:t>
                </a:r>
              </a:p>
              <a:p>
                <a:pPr lvl="1"/>
                <a:r>
                  <a:rPr lang="en-US" dirty="0"/>
                  <a:t>we gave an algorithm with worst-case time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8"/>
                <a:endParaRPr lang="en-US" dirty="0"/>
              </a:p>
              <a:p>
                <a:r>
                  <a:rPr lang="en-US" dirty="0"/>
                  <a:t>Can we do better? </a:t>
                </a:r>
              </a:p>
              <a:p>
                <a:pPr lvl="1"/>
                <a:r>
                  <a:rPr lang="en-US" dirty="0"/>
                  <a:t>Yes, if we first sort the input array of movie times.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Flight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170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Movie times (sorted):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60, 80, 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110, 130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  <a:blipFill>
                <a:blip r:embed="rId2"/>
                <a:stretch>
                  <a:fillRect l="-578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27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BFBD-681B-4C94-A5C9-6DE22577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593B-E74B-48E4-9754-F11CABED17C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5715000" cy="5105400"/>
          </a:xfrm>
          <a:ln w="25400"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1900" dirty="0" err="1">
                <a:solidFill>
                  <a:srgbClr val="0000FF"/>
                </a:solidFill>
                <a:latin typeface="FiraMono-Regular-Identity-H"/>
              </a:rPr>
              <a:t>optimize_entertainment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target):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n = </a:t>
            </a:r>
            <a:r>
              <a:rPr lang="en-US" sz="19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MergeSort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0, n-1)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19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times[shortest]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times[longest]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if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        return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(shortest, longest)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8000"/>
                </a:solidFill>
                <a:latin typeface="FiraMono-Medium-Identity-H"/>
              </a:rPr>
              <a:t>elif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else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: 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# </a:t>
            </a:r>
            <a:r>
              <a:rPr lang="en-US" sz="1900" i="1" dirty="0" err="1">
                <a:solidFill>
                  <a:srgbClr val="408080"/>
                </a:solidFill>
                <a:latin typeface="FiraMono-Oblique-Identity-H"/>
              </a:rPr>
              <a:t>total_time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 &gt; target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return None</a:t>
            </a: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/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Worst-case time complexity: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7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45A4-BB31-48F2-B6A5-F297875F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Sorting can be done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</a:t>
                </a:r>
              </a:p>
              <a:p>
                <a:endParaRPr lang="en-US" dirty="0"/>
              </a:p>
              <a:p>
                <a:r>
                  <a:rPr lang="en-US" dirty="0"/>
                  <a:t>More examples on solving recurrences </a:t>
                </a:r>
              </a:p>
              <a:p>
                <a:endParaRPr lang="en-US" dirty="0"/>
              </a:p>
              <a:p>
                <a:r>
                  <a:rPr lang="en-US" dirty="0"/>
                  <a:t>Using sorted structures can sometimes help solve other problems more efficiently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binary search, and the movie problems.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842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10553700" cy="2743200"/>
          </a:xfrm>
        </p:spPr>
        <p:txBody>
          <a:bodyPr/>
          <a:lstStyle/>
          <a:p>
            <a:pPr algn="ctr"/>
            <a:r>
              <a:rPr lang="en-US" dirty="0"/>
              <a:t>Part A:</a:t>
            </a:r>
            <a:br>
              <a:rPr lang="en-US" dirty="0"/>
            </a:br>
            <a:r>
              <a:rPr lang="en-US" dirty="0"/>
              <a:t>(1)	A simple sorting algorithm:  Selection sort</a:t>
            </a:r>
            <a:br>
              <a:rPr lang="en-US" dirty="0"/>
            </a:br>
            <a:r>
              <a:rPr lang="en-US" dirty="0"/>
              <a:t>(2) Correctness of algorithm via loop invariants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1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2209800"/>
          </a:xfrm>
        </p:spPr>
        <p:txBody>
          <a:bodyPr/>
          <a:lstStyle/>
          <a:p>
            <a:r>
              <a:rPr lang="en-US" dirty="0"/>
              <a:t>Start with input array: </a:t>
            </a:r>
          </a:p>
          <a:p>
            <a:pPr lvl="1"/>
            <a:r>
              <a:rPr lang="en-US" dirty="0"/>
              <a:t>At each iteration, identify the smallest number in the remainder unsorted portion of the array</a:t>
            </a:r>
          </a:p>
          <a:p>
            <a:pPr lvl="1"/>
            <a:r>
              <a:rPr lang="en-US" dirty="0"/>
              <a:t>Put it at the end of the already-sorted portion </a:t>
            </a:r>
          </a:p>
          <a:p>
            <a:pPr lvl="1"/>
            <a:r>
              <a:rPr lang="en-US" dirty="0"/>
              <a:t>Iterate till the end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1426F-53C2-41AD-8E37-1E7A8E6C9DF7}"/>
              </a:ext>
            </a:extLst>
          </p:cNvPr>
          <p:cNvSpPr txBox="1">
            <a:spLocks/>
          </p:cNvSpPr>
          <p:nvPr/>
        </p:nvSpPr>
        <p:spPr bwMode="auto">
          <a:xfrm>
            <a:off x="609600" y="3657600"/>
            <a:ext cx="9601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Input array A = [12, 4, -1, 9, 10 ]</a:t>
            </a:r>
          </a:p>
        </p:txBody>
      </p:sp>
    </p:spTree>
    <p:extLst>
      <p:ext uri="{BB962C8B-B14F-4D97-AF65-F5344CB8AC3E}">
        <p14:creationId xmlns:p14="http://schemas.microsoft.com/office/powerpoint/2010/main" val="38951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6668-D62A-43C8-AF8C-8C0CBA5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8F7A-90A6-4415-9D09-8DF01A47E7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implement this idea using an algorithm</a:t>
            </a:r>
          </a:p>
          <a:p>
            <a:pPr lvl="1"/>
            <a:r>
              <a:rPr lang="en-US" i="1" dirty="0"/>
              <a:t>in-place</a:t>
            </a:r>
            <a:r>
              <a:rPr lang="en-US" dirty="0"/>
              <a:t> selection sort</a:t>
            </a:r>
          </a:p>
          <a:p>
            <a:pPr lvl="2"/>
            <a:r>
              <a:rPr lang="en-US" dirty="0"/>
              <a:t>meaning that it will only operate on the same array </a:t>
            </a:r>
          </a:p>
          <a:p>
            <a:pPr lvl="1"/>
            <a:r>
              <a:rPr lang="en-US" dirty="0"/>
              <a:t>separate “good” / “bad” part of the array by a barrier-id </a:t>
            </a:r>
          </a:p>
          <a:p>
            <a:endParaRPr lang="en-US" dirty="0"/>
          </a:p>
          <a:p>
            <a:r>
              <a:rPr lang="en-US" dirty="0"/>
              <a:t>How to prove the correctness of the algorithm</a:t>
            </a:r>
          </a:p>
          <a:p>
            <a:endParaRPr lang="en-US" dirty="0"/>
          </a:p>
          <a:p>
            <a:r>
              <a:rPr lang="en-US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0247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38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62A8-97FA-41AB-AB0B-CD851A18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 </a:t>
            </a:r>
            <a:r>
              <a:rPr lang="en-US" dirty="0" err="1"/>
              <a:t>find_minimum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D986-11D8-44AF-A2A7-F25C5A993AF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0" y="1219200"/>
            <a:ext cx="7315200" cy="4495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start):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”””Finds index of minimum from [start, </a:t>
            </a:r>
            <a:r>
              <a:rPr lang="en-US" sz="1800" i="1" dirty="0" err="1">
                <a:solidFill>
                  <a:srgbClr val="BB2121"/>
                </a:solidFill>
                <a:latin typeface="FiraMono-Oblique-Identity-H"/>
              </a:rPr>
              <a:t>len</a:t>
            </a: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(A)). Assumes non-empty.”””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A[start]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start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(start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n):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return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74F6F-785A-4470-9BFE-8F68D8CAED11}"/>
              </a:ext>
            </a:extLst>
          </p:cNvPr>
          <p:cNvSpPr/>
          <p:nvPr/>
        </p:nvSpPr>
        <p:spPr>
          <a:xfrm>
            <a:off x="1981200" y="5791200"/>
            <a:ext cx="8229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that instead of using this sub-routine, </a:t>
            </a:r>
            <a:r>
              <a:rPr lang="en-US" dirty="0" err="1"/>
              <a:t>selection_sort</a:t>
            </a:r>
            <a:r>
              <a:rPr lang="en-US" dirty="0"/>
              <a:t> can be written by using a nested loop. </a:t>
            </a:r>
          </a:p>
        </p:txBody>
      </p:sp>
    </p:spTree>
    <p:extLst>
      <p:ext uri="{BB962C8B-B14F-4D97-AF65-F5344CB8AC3E}">
        <p14:creationId xmlns:p14="http://schemas.microsoft.com/office/powerpoint/2010/main" val="30944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45BB-FB99-40D8-A5E8-BFC26069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convince us that this algorithm is correct? </a:t>
                </a:r>
              </a:p>
              <a:p>
                <a:pPr lvl="1"/>
                <a:r>
                  <a:rPr lang="en-US" dirty="0"/>
                  <a:t>Using loop invariants </a:t>
                </a:r>
              </a:p>
              <a:p>
                <a:pPr lvl="2"/>
                <a:r>
                  <a:rPr lang="en-US" dirty="0"/>
                  <a:t>Similar to the inductive idea mentioned earlier</a:t>
                </a:r>
              </a:p>
              <a:p>
                <a:pPr marL="2011680" lvl="8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 loop invariant is a statement that holds at the end of each iteration </a:t>
                </a:r>
              </a:p>
              <a:p>
                <a:pPr lvl="2"/>
                <a:r>
                  <a:rPr lang="en-US" dirty="0"/>
                  <a:t>to show that it holds for each iteration, we first show it holds for the base case</a:t>
                </a:r>
              </a:p>
              <a:p>
                <a:pPr lvl="2"/>
                <a:r>
                  <a:rPr lang="en-US" dirty="0"/>
                  <a:t>then we argue that if it holds at the end of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iteration, which is the beginning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iteration, then it will also hold at the end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iteration.  </a:t>
                </a:r>
              </a:p>
              <a:p>
                <a:pPr lvl="8"/>
                <a:endParaRPr lang="en-US" dirty="0"/>
              </a:p>
              <a:p>
                <a:pPr lvl="1"/>
                <a:r>
                  <a:rPr lang="en-US" dirty="0"/>
                  <a:t>Using appropriate loop invariants, we can then argue the algorithm is correct after all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444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21504</TotalTime>
  <Words>2197</Words>
  <Application>Microsoft Office PowerPoint</Application>
  <PresentationFormat>Widescreen</PresentationFormat>
  <Paragraphs>282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Wingdings 3</vt:lpstr>
      <vt:lpstr>Calibri Light</vt:lpstr>
      <vt:lpstr>Chalkboard</vt:lpstr>
      <vt:lpstr>FiraMono-Oblique-Identity-H</vt:lpstr>
      <vt:lpstr>FiraMono-Medium-Identity-H</vt:lpstr>
      <vt:lpstr>Calibri</vt:lpstr>
      <vt:lpstr>FiraMono-Regular-Identity-H</vt:lpstr>
      <vt:lpstr>Wingdings</vt:lpstr>
      <vt:lpstr>Bookman Old Style</vt:lpstr>
      <vt:lpstr>Arial</vt:lpstr>
      <vt:lpstr>Gill Sans MT</vt:lpstr>
      <vt:lpstr>Cambria Math</vt:lpstr>
      <vt:lpstr>Origin</vt:lpstr>
      <vt:lpstr>1_Custom Design</vt:lpstr>
      <vt:lpstr>Custom Design</vt:lpstr>
      <vt:lpstr>DSC40B: Theoretical Foundations of Data Science II </vt:lpstr>
      <vt:lpstr>Previously</vt:lpstr>
      <vt:lpstr>Motivation</vt:lpstr>
      <vt:lpstr>Part A: (1) A simple sorting algorithm:  Selection sort (2) Correctness of algorithm via loop invariants </vt:lpstr>
      <vt:lpstr>A simple idea</vt:lpstr>
      <vt:lpstr>PowerPoint Presentation</vt:lpstr>
      <vt:lpstr>Algorithm selection_sort</vt:lpstr>
      <vt:lpstr>Subroutine find_minimum</vt:lpstr>
      <vt:lpstr>Correctness </vt:lpstr>
      <vt:lpstr>Algorithm selection_sort</vt:lpstr>
      <vt:lpstr>Loop invariants for selection_sort</vt:lpstr>
      <vt:lpstr>PowerPoint Presentation</vt:lpstr>
      <vt:lpstr>Time complexity </vt:lpstr>
      <vt:lpstr>Part B: A more efficient sorting algorithm:  Merge sort</vt:lpstr>
      <vt:lpstr>MergeSort</vt:lpstr>
      <vt:lpstr>Merge sort</vt:lpstr>
      <vt:lpstr>Pseudo-code</vt:lpstr>
      <vt:lpstr>Correctness</vt:lpstr>
      <vt:lpstr>PowerPoint Presentation</vt:lpstr>
      <vt:lpstr>Conquer:  Merge(B, C)</vt:lpstr>
      <vt:lpstr>Pseudo-code</vt:lpstr>
      <vt:lpstr>Time complexity analysis</vt:lpstr>
      <vt:lpstr>Pseudo-code</vt:lpstr>
      <vt:lpstr>Solving Recurrence relations</vt:lpstr>
      <vt:lpstr>Solving Recurrence</vt:lpstr>
      <vt:lpstr>Solving Recurrence relations</vt:lpstr>
      <vt:lpstr>Sorting problem</vt:lpstr>
      <vt:lpstr>Part C: Three-way MergeSort, and  more on solving recurrences</vt:lpstr>
      <vt:lpstr>Another MergeSort</vt:lpstr>
      <vt:lpstr>Solving recurrence</vt:lpstr>
      <vt:lpstr>Another example</vt:lpstr>
      <vt:lpstr>Part D:  The Movie problem revisited</vt:lpstr>
      <vt:lpstr>Recall </vt:lpstr>
      <vt:lpstr>PowerPoint Presentation</vt:lpstr>
      <vt:lpstr>Code</vt:lpstr>
      <vt:lpstr>Take-home messages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enid wang</cp:lastModifiedBy>
  <cp:revision>1281</cp:revision>
  <dcterms:created xsi:type="dcterms:W3CDTF">2006-08-16T00:00:00Z</dcterms:created>
  <dcterms:modified xsi:type="dcterms:W3CDTF">2023-04-16T21:03:44Z</dcterms:modified>
</cp:coreProperties>
</file>